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1140" r:id="rId3"/>
    <p:sldId id="1155" r:id="rId4"/>
    <p:sldId id="1143" r:id="rId5"/>
    <p:sldId id="1156" r:id="rId6"/>
    <p:sldId id="1157"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71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684244"/>
          </a:xfrm>
        </p:spPr>
        <p:txBody>
          <a:bodyPr/>
          <a:lstStyle/>
          <a:p>
            <a:pPr indent="1792288"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本文是一篇关于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Dunnottar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邓诺塔城堡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）的参观指南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提供了城堡的开放时间、票价信息、关闭日期、天气影响、邮政编码以及是否允许带狗等实用信息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帮助游客规划参观行程。</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031;FounderCES"/>
          <p:cNvPicPr/>
          <p:nvPr/>
        </p:nvPicPr>
        <p:blipFill>
          <a:blip r:embed="rId2"/>
          <a:stretch>
            <a:fillRect/>
          </a:stretch>
        </p:blipFill>
        <p:spPr>
          <a:xfrm>
            <a:off x="554759" y="2495695"/>
            <a:ext cx="1580007" cy="385572"/>
          </a:xfrm>
          <a:prstGeom prst="rect">
            <a:avLst/>
          </a:prstGeom>
        </p:spPr>
      </p:pic>
      <p:pic>
        <p:nvPicPr>
          <p:cNvPr id="4" name="图片 3"/>
          <p:cNvPicPr>
            <a:picLocks noChangeAspect="1"/>
          </p:cNvPicPr>
          <p:nvPr/>
        </p:nvPicPr>
        <p:blipFill>
          <a:blip r:embed="rId3"/>
          <a:stretch>
            <a:fillRect/>
          </a:stretch>
        </p:blipFill>
        <p:spPr>
          <a:xfrm>
            <a:off x="781672" y="908720"/>
            <a:ext cx="10627066" cy="1323911"/>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166362390"/>
              </p:ext>
            </p:extLst>
          </p:nvPr>
        </p:nvGraphicFramePr>
        <p:xfrm>
          <a:off x="406574" y="692696"/>
          <a:ext cx="11377264" cy="5657840"/>
        </p:xfrm>
        <a:graphic>
          <a:graphicData uri="http://schemas.openxmlformats.org/drawingml/2006/table">
            <a:tbl>
              <a:tblPr firstRow="1" firstCol="1" bandRow="1"/>
              <a:tblGrid>
                <a:gridCol w="6419053">
                  <a:extLst>
                    <a:ext uri="{9D8B030D-6E8A-4147-A177-3AD203B41FA5}">
                      <a16:colId xmlns:a16="http://schemas.microsoft.com/office/drawing/2014/main" val="2021504533"/>
                    </a:ext>
                  </a:extLst>
                </a:gridCol>
                <a:gridCol w="4958211">
                  <a:extLst>
                    <a:ext uri="{9D8B030D-6E8A-4147-A177-3AD203B41FA5}">
                      <a16:colId xmlns:a16="http://schemas.microsoft.com/office/drawing/2014/main" val="1524934763"/>
                    </a:ext>
                  </a:extLst>
                </a:gridCol>
              </a:tblGrid>
              <a:tr h="720080">
                <a:tc gridSpan="2">
                  <a:txBody>
                    <a:bodyPr/>
                    <a:lstStyle/>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928945362"/>
                  </a:ext>
                </a:extLst>
              </a:tr>
              <a:tr h="4299665">
                <a:tc>
                  <a:txBody>
                    <a:bodyPr/>
                    <a:lstStyle/>
                    <a:p>
                      <a:pPr algn="just" hangingPunct="0">
                        <a:lnSpc>
                          <a:spcPct val="100000"/>
                        </a:lnSpc>
                        <a:spcAft>
                          <a:spcPts val="0"/>
                        </a:spcAft>
                        <a:tabLst>
                          <a:tab pos="5130800" algn="l"/>
                        </a:tabLst>
                      </a:pP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Castle</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entry</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times</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Summer season</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April 1st—September 30th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00—5</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 every day</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Winter season</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October 1st—March 31st</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Oct</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1st—Oct</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00—4</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Oct</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29th—Nov</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00—3</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Nov</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12th—Nov</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00—3</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Nov</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26th—Jan</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00—2</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Jan</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21st—Feb</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3rd</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00—3</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Feb</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4th—Feb</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00—3</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Feb</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18th—Feb</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24th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00—4</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Feb</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25th—Mar</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31st</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10</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00—4</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Bad</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weather</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conditions</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Before setting off to the castle, we advise you to visit our website to check if the castle is </a:t>
                      </a:r>
                      <a:r>
                        <a:rPr lang="en-US"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a:t>
                      </a:r>
                      <a:r>
                        <a:rPr lang="en-US" sz="18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 event of bad weather, the castle may be closed for safety reasons</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00000"/>
                        </a:lnSpc>
                        <a:spcAft>
                          <a:spcPts val="0"/>
                        </a:spcAft>
                        <a:tabLst>
                          <a:tab pos="5130800" algn="l"/>
                        </a:tabLst>
                      </a:pP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Prices</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Adult ticket</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1800" dirty="0">
                          <a:solidFill>
                            <a:srgbClr val="000000"/>
                          </a:solidFill>
                          <a:effectLst/>
                          <a:latin typeface="Times New Roman" panose="02020603050405020304" pitchFamily="18" charset="0"/>
                          <a:ea typeface="楷体_GB231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 ticket</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1800" dirty="0">
                          <a:solidFill>
                            <a:srgbClr val="000000"/>
                          </a:solidFill>
                          <a:effectLst/>
                          <a:latin typeface="Times New Roman" panose="02020603050405020304" pitchFamily="18" charset="0"/>
                          <a:ea typeface="楷体_GB231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Family ticket</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adults &amp; 2 children between 5 and 15 years old</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1800" dirty="0">
                          <a:solidFill>
                            <a:srgbClr val="000000"/>
                          </a:solidFill>
                          <a:effectLst/>
                          <a:latin typeface="Times New Roman" panose="02020603050405020304" pitchFamily="18" charset="0"/>
                          <a:ea typeface="楷体_GB231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Guidebook</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1800" dirty="0">
                          <a:solidFill>
                            <a:srgbClr val="000000"/>
                          </a:solidFill>
                          <a:effectLst/>
                          <a:latin typeface="Times New Roman" panose="02020603050405020304" pitchFamily="18" charset="0"/>
                          <a:ea typeface="楷体_GB231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Buy tickets at the door</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 do not offer pre-booking for individual tickets</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Castle</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closure</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dates</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00000"/>
                        </a:lnSpc>
                        <a:spcAft>
                          <a:spcPts val="0"/>
                        </a:spcAft>
                        <a:tabLst>
                          <a:tab pos="5130800" algn="l"/>
                        </a:tabLst>
                      </a:pP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castle will be closed on the following dates—the 25th &amp; 26th of December and the 1st &amp; 2nd of January</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Post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code</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AB39 2TL</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00000"/>
                        </a:lnSpc>
                        <a:spcAft>
                          <a:spcPts val="0"/>
                        </a:spcAft>
                        <a:tabLst>
                          <a:tab pos="5130800" algn="l"/>
                        </a:tabLst>
                      </a:pPr>
                      <a:r>
                        <a:rPr lang="en-US"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Dogs</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Dogs are welcome at the castle as long as they are kept on a leash</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牵狗绳索</a:t>
                      </a:r>
                      <a:r>
                        <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all times</a:t>
                      </a:r>
                      <a:r>
                        <a:rPr lang="en-US" sz="1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7740134"/>
                  </a:ext>
                </a:extLst>
              </a:tr>
            </a:tbl>
          </a:graphicData>
        </a:graphic>
      </p:graphicFrame>
      <p:pic>
        <p:nvPicPr>
          <p:cNvPr id="3" name="ef71.jpg"/>
          <p:cNvPicPr/>
          <p:nvPr/>
        </p:nvPicPr>
        <p:blipFill>
          <a:blip r:embed="rId2"/>
          <a:stretch>
            <a:fillRect/>
          </a:stretch>
        </p:blipFill>
        <p:spPr>
          <a:xfrm>
            <a:off x="4617429" y="702605"/>
            <a:ext cx="2955554" cy="678301"/>
          </a:xfrm>
          <a:prstGeom prst="rect">
            <a:avLst/>
          </a:prstGeom>
        </p:spPr>
      </p:pic>
    </p:spTree>
    <p:extLst>
      <p:ext uri="{BB962C8B-B14F-4D97-AF65-F5344CB8AC3E}">
        <p14:creationId xmlns:p14="http://schemas.microsoft.com/office/powerpoint/2010/main" val="4113198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does the castle close on Jan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365487" y="2362918"/>
            <a:ext cx="11481215" cy="2308324"/>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细节理解题。根据表格中</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Winter season</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的时间段</a:t>
            </a:r>
            <a:r>
              <a:rPr lang="en-US" altLang="zh-CN" sz="2400" dirty="0">
                <a:cs typeface="Times New Roman" panose="02020603050405020304" pitchFamily="18" charset="0"/>
              </a:rPr>
              <a:t>,</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Jan.21st—Feb.3rd</a:t>
            </a:r>
            <a:r>
              <a:rPr lang="zh-CN" altLang="zh-CN" sz="2400" dirty="0">
                <a:cs typeface="Times New Roman" panose="02020603050405020304" pitchFamily="18" charset="0"/>
              </a:rPr>
              <a:t>：</a:t>
            </a:r>
            <a:r>
              <a:rPr lang="en-US" altLang="zh-CN" sz="2400" dirty="0">
                <a:cs typeface="Times New Roman" panose="02020603050405020304" pitchFamily="18" charset="0"/>
              </a:rPr>
              <a:t> 10</a:t>
            </a:r>
            <a:r>
              <a:rPr lang="zh-CN" altLang="zh-CN" sz="2400" dirty="0">
                <a:cs typeface="Times New Roman" panose="02020603050405020304" pitchFamily="18" charset="0"/>
              </a:rPr>
              <a:t>：</a:t>
            </a:r>
            <a:r>
              <a:rPr lang="en-US" altLang="zh-CN" sz="2400" dirty="0">
                <a:cs typeface="Times New Roman" panose="02020603050405020304" pitchFamily="18" charset="0"/>
              </a:rPr>
              <a:t>00—3</a:t>
            </a:r>
            <a:r>
              <a:rPr lang="zh-CN" altLang="zh-CN" sz="2400" dirty="0">
                <a:cs typeface="Times New Roman" panose="02020603050405020304" pitchFamily="18" charset="0"/>
              </a:rPr>
              <a:t>：</a:t>
            </a:r>
            <a:r>
              <a:rPr lang="en-US" altLang="zh-CN" sz="2400" dirty="0">
                <a:cs typeface="Times New Roman" panose="02020603050405020304" pitchFamily="18" charset="0"/>
              </a:rPr>
              <a:t>00</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可知在</a:t>
            </a:r>
            <a:r>
              <a:rPr lang="en-US" altLang="zh-CN" sz="2400" dirty="0">
                <a:cs typeface="Times New Roman" panose="02020603050405020304" pitchFamily="18" charset="0"/>
              </a:rPr>
              <a:t>1</a:t>
            </a:r>
            <a:r>
              <a:rPr lang="zh-CN" altLang="zh-CN" sz="2400" dirty="0">
                <a:cs typeface="Times New Roman" panose="02020603050405020304" pitchFamily="18" charset="0"/>
              </a:rPr>
              <a:t>月</a:t>
            </a:r>
            <a:r>
              <a:rPr lang="en-US" altLang="zh-CN" sz="2400" dirty="0">
                <a:cs typeface="Times New Roman" panose="02020603050405020304" pitchFamily="18" charset="0"/>
              </a:rPr>
              <a:t>25</a:t>
            </a:r>
            <a:r>
              <a:rPr lang="zh-CN" altLang="zh-CN" sz="2400" dirty="0">
                <a:cs typeface="Times New Roman" panose="02020603050405020304" pitchFamily="18" charset="0"/>
              </a:rPr>
              <a:t>日</a:t>
            </a:r>
            <a:r>
              <a:rPr lang="en-US" altLang="zh-CN" sz="2400" dirty="0">
                <a:cs typeface="Times New Roman" panose="02020603050405020304" pitchFamily="18" charset="0"/>
              </a:rPr>
              <a:t>,</a:t>
            </a:r>
            <a:r>
              <a:rPr lang="zh-CN" altLang="zh-CN" sz="2400" dirty="0">
                <a:cs typeface="Times New Roman" panose="02020603050405020304" pitchFamily="18" charset="0"/>
              </a:rPr>
              <a:t>城堡的关闭时间为下午</a:t>
            </a:r>
            <a:r>
              <a:rPr lang="en-US" altLang="zh-CN" sz="2400" dirty="0">
                <a:cs typeface="Times New Roman" panose="02020603050405020304" pitchFamily="18" charset="0"/>
              </a:rPr>
              <a:t>3</a:t>
            </a:r>
            <a:r>
              <a:rPr lang="zh-CN" altLang="zh-CN" sz="2400" dirty="0">
                <a:cs typeface="Times New Roman" panose="02020603050405020304" pitchFamily="18" charset="0"/>
              </a:rPr>
              <a:t>点。因此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a:cs typeface="Times New Roman" panose="02020603050405020304" pitchFamily="18" charset="0"/>
              </a:rPr>
              <a:t>A </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At 2</a:t>
            </a:r>
            <a:r>
              <a:rPr lang="zh-CN" altLang="zh-CN" sz="2400" dirty="0">
                <a:cs typeface="Times New Roman" panose="02020603050405020304" pitchFamily="18" charset="0"/>
              </a:rPr>
              <a:t>：</a:t>
            </a:r>
            <a:r>
              <a:rPr lang="en-US" altLang="zh-CN" sz="2400" dirty="0">
                <a:cs typeface="Times New Roman" panose="02020603050405020304" pitchFamily="18" charset="0"/>
              </a:rPr>
              <a:t>30.</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错误</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err="1">
                <a:cs typeface="Times New Roman" panose="02020603050405020304" pitchFamily="18" charset="0"/>
              </a:rPr>
              <a:t>B</a:t>
            </a:r>
            <a:r>
              <a:rPr lang="en-US" altLang="zh-CN" sz="2400" dirty="0" err="1">
                <a:latin typeface="宋体" panose="02010600030101010101" pitchFamily="2" charset="-122"/>
                <a:cs typeface="Times New Roman" panose="02020603050405020304" pitchFamily="18" charset="0"/>
              </a:rPr>
              <a:t>“</a:t>
            </a:r>
            <a:r>
              <a:rPr lang="en-US" altLang="zh-CN" sz="2400" dirty="0" err="1">
                <a:cs typeface="Times New Roman" panose="02020603050405020304" pitchFamily="18" charset="0"/>
              </a:rPr>
              <a:t>At</a:t>
            </a:r>
            <a:r>
              <a:rPr lang="en-US" altLang="zh-CN" sz="2400" dirty="0">
                <a:cs typeface="Times New Roman" panose="02020603050405020304" pitchFamily="18" charset="0"/>
              </a:rPr>
              <a:t> 3</a:t>
            </a:r>
            <a:r>
              <a:rPr lang="zh-CN" altLang="zh-CN" sz="2400" dirty="0">
                <a:cs typeface="Times New Roman" panose="02020603050405020304" pitchFamily="18" charset="0"/>
              </a:rPr>
              <a:t>：</a:t>
            </a:r>
            <a:r>
              <a:rPr lang="en-US" altLang="zh-CN" sz="2400" dirty="0">
                <a:cs typeface="Times New Roman" panose="02020603050405020304" pitchFamily="18" charset="0"/>
              </a:rPr>
              <a:t>00.</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正确</a:t>
            </a:r>
            <a:r>
              <a:rPr lang="en-US" altLang="zh-CN" sz="2400" dirty="0">
                <a:cs typeface="Times New Roman" panose="02020603050405020304" pitchFamily="18" charset="0"/>
              </a:rPr>
              <a:t>,</a:t>
            </a:r>
            <a:r>
              <a:rPr lang="zh-CN" altLang="zh-CN" sz="2400" dirty="0">
                <a:cs typeface="Times New Roman" panose="02020603050405020304" pitchFamily="18" charset="0"/>
              </a:rPr>
              <a:t>而选项</a:t>
            </a:r>
            <a:r>
              <a:rPr lang="en-US" altLang="zh-CN" sz="2400" dirty="0" err="1">
                <a:cs typeface="Times New Roman" panose="02020603050405020304" pitchFamily="18" charset="0"/>
              </a:rPr>
              <a:t>C</a:t>
            </a:r>
            <a:r>
              <a:rPr lang="en-US" altLang="zh-CN" sz="2400" dirty="0" err="1">
                <a:latin typeface="宋体" panose="02010600030101010101" pitchFamily="2" charset="-122"/>
                <a:cs typeface="Times New Roman" panose="02020603050405020304" pitchFamily="18" charset="0"/>
              </a:rPr>
              <a:t>“</a:t>
            </a:r>
            <a:r>
              <a:rPr lang="en-US" altLang="zh-CN" sz="2400" dirty="0" err="1">
                <a:cs typeface="Times New Roman" panose="02020603050405020304" pitchFamily="18" charset="0"/>
              </a:rPr>
              <a:t>At</a:t>
            </a:r>
            <a:r>
              <a:rPr lang="en-US" altLang="zh-CN" sz="2400" dirty="0">
                <a:cs typeface="Times New Roman" panose="02020603050405020304" pitchFamily="18" charset="0"/>
              </a:rPr>
              <a:t> 3</a:t>
            </a:r>
            <a:r>
              <a:rPr lang="zh-CN" altLang="zh-CN" sz="2400" dirty="0">
                <a:cs typeface="Times New Roman" panose="02020603050405020304" pitchFamily="18" charset="0"/>
              </a:rPr>
              <a:t>：</a:t>
            </a:r>
            <a:r>
              <a:rPr lang="en-US" altLang="zh-CN" sz="2400" dirty="0">
                <a:cs typeface="Times New Roman" panose="02020603050405020304" pitchFamily="18" charset="0"/>
              </a:rPr>
              <a:t>30.</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和选项</a:t>
            </a:r>
            <a:r>
              <a:rPr lang="en-US" altLang="zh-CN" sz="2400" dirty="0">
                <a:cs typeface="Times New Roman" panose="02020603050405020304" pitchFamily="18" charset="0"/>
              </a:rPr>
              <a:t>D </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At 4</a:t>
            </a:r>
            <a:r>
              <a:rPr lang="zh-CN" altLang="zh-CN" sz="2400" dirty="0">
                <a:cs typeface="Times New Roman" panose="02020603050405020304" pitchFamily="18" charset="0"/>
              </a:rPr>
              <a:t>：</a:t>
            </a:r>
            <a:r>
              <a:rPr lang="en-US" altLang="zh-CN" sz="2400" dirty="0">
                <a:cs typeface="Times New Roman" panose="02020603050405020304" pitchFamily="18" charset="0"/>
              </a:rPr>
              <a:t>00.</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均晚于实际关闭时间。故选</a:t>
            </a:r>
            <a:r>
              <a:rPr lang="en-US" altLang="zh-CN" sz="2400" dirty="0">
                <a:cs typeface="Times New Roman" panose="02020603050405020304" pitchFamily="18" charset="0"/>
              </a:rPr>
              <a:t>B</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castle might be closed the whole day if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is bad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no visitors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road is broken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damaged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受损坏的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36712"/>
            <a:ext cx="407484" cy="461665"/>
          </a:xfrm>
          <a:prstGeom prst="rect">
            <a:avLst/>
          </a:prstGeom>
        </p:spPr>
        <p:txBody>
          <a:bodyPr wrap="none">
            <a:spAutoFit/>
          </a:bodyPr>
          <a:lstStyle/>
          <a:p>
            <a:r>
              <a:rPr lang="en-US" altLang="zh-CN" sz="2400" dirty="0"/>
              <a:t>A</a:t>
            </a:r>
            <a:endParaRPr lang="zh-CN" altLang="en-US" dirty="0"/>
          </a:p>
        </p:txBody>
      </p:sp>
      <p:sp>
        <p:nvSpPr>
          <p:cNvPr id="5" name="矩形 4"/>
          <p:cNvSpPr/>
          <p:nvPr/>
        </p:nvSpPr>
        <p:spPr>
          <a:xfrm>
            <a:off x="360854" y="2397997"/>
            <a:ext cx="11485848" cy="3416320"/>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细节理解题。根据文中</a:t>
            </a:r>
            <a:r>
              <a:rPr lang="en-US" altLang="zh-CN" sz="2400" dirty="0">
                <a:cs typeface="Times New Roman" panose="02020603050405020304" pitchFamily="18" charset="0"/>
              </a:rPr>
              <a:t>“Bad weather conditions</a:t>
            </a:r>
            <a:r>
              <a:rPr lang="zh-CN" altLang="zh-CN" sz="2400" dirty="0">
                <a:cs typeface="Times New Roman" panose="02020603050405020304" pitchFamily="18" charset="0"/>
              </a:rPr>
              <a:t>：</a:t>
            </a:r>
            <a:r>
              <a:rPr lang="en-US" altLang="zh-CN" sz="2400" dirty="0">
                <a:cs typeface="Times New Roman" panose="02020603050405020304" pitchFamily="18" charset="0"/>
              </a:rPr>
              <a:t> Before setting off to the castle, we advise you to visit our website to check if the castle is open. In the event of bad weather, the castle may be closed for safety reasons.”</a:t>
            </a:r>
            <a:r>
              <a:rPr lang="zh-CN" altLang="zh-CN" sz="2400" dirty="0">
                <a:cs typeface="Times New Roman" panose="02020603050405020304" pitchFamily="18" charset="0"/>
              </a:rPr>
              <a:t>可知</a:t>
            </a:r>
            <a:r>
              <a:rPr lang="en-US" altLang="zh-CN" sz="2400" dirty="0">
                <a:cs typeface="Times New Roman" panose="02020603050405020304" pitchFamily="18" charset="0"/>
              </a:rPr>
              <a:t>,</a:t>
            </a:r>
            <a:r>
              <a:rPr lang="zh-CN" altLang="zh-CN" sz="2400" dirty="0">
                <a:cs typeface="Times New Roman" panose="02020603050405020304" pitchFamily="18" charset="0"/>
              </a:rPr>
              <a:t>在恶劣天气条件下</a:t>
            </a:r>
            <a:r>
              <a:rPr lang="en-US" altLang="zh-CN" sz="2400" dirty="0">
                <a:cs typeface="Times New Roman" panose="02020603050405020304" pitchFamily="18" charset="0"/>
              </a:rPr>
              <a:t>,</a:t>
            </a:r>
            <a:r>
              <a:rPr lang="zh-CN" altLang="zh-CN" sz="2400" dirty="0">
                <a:cs typeface="Times New Roman" panose="02020603050405020304" pitchFamily="18" charset="0"/>
              </a:rPr>
              <a:t>为了安全起见</a:t>
            </a:r>
            <a:r>
              <a:rPr lang="en-US" altLang="zh-CN" sz="2400" dirty="0">
                <a:cs typeface="Times New Roman" panose="02020603050405020304" pitchFamily="18" charset="0"/>
              </a:rPr>
              <a:t>,</a:t>
            </a:r>
            <a:r>
              <a:rPr lang="zh-CN" altLang="zh-CN" sz="2400" dirty="0">
                <a:cs typeface="Times New Roman" panose="02020603050405020304" pitchFamily="18" charset="0"/>
              </a:rPr>
              <a:t>城堡可能会全天关闭。因此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err="1">
                <a:cs typeface="Times New Roman" panose="02020603050405020304" pitchFamily="18" charset="0"/>
              </a:rPr>
              <a:t>A“the</a:t>
            </a:r>
            <a:r>
              <a:rPr lang="en-US" altLang="zh-CN" sz="2400" dirty="0">
                <a:cs typeface="Times New Roman" panose="02020603050405020304" pitchFamily="18" charset="0"/>
              </a:rPr>
              <a:t> weather is bad”</a:t>
            </a:r>
            <a:r>
              <a:rPr lang="zh-CN" altLang="zh-CN" sz="2400" dirty="0">
                <a:cs typeface="Times New Roman" panose="02020603050405020304" pitchFamily="18" charset="0"/>
              </a:rPr>
              <a:t>正确。选项</a:t>
            </a:r>
            <a:r>
              <a:rPr lang="en-US" altLang="zh-CN" sz="2400" dirty="0" err="1">
                <a:cs typeface="Times New Roman" panose="02020603050405020304" pitchFamily="18" charset="0"/>
              </a:rPr>
              <a:t>B“there</a:t>
            </a:r>
            <a:r>
              <a:rPr lang="en-US" altLang="zh-CN" sz="2400" dirty="0">
                <a:cs typeface="Times New Roman" panose="02020603050405020304" pitchFamily="18" charset="0"/>
              </a:rPr>
              <a:t> are no visitors”</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没有游客</a:t>
            </a:r>
            <a:r>
              <a:rPr lang="zh-CN" altLang="zh-CN" sz="2400" dirty="0">
                <a:cs typeface="Times New Roman" panose="02020603050405020304" pitchFamily="18" charset="0"/>
              </a:rPr>
              <a:t>）、选项</a:t>
            </a:r>
            <a:r>
              <a:rPr lang="en-US" altLang="zh-CN" sz="2400" dirty="0" err="1">
                <a:cs typeface="Times New Roman" panose="02020603050405020304" pitchFamily="18" charset="0"/>
              </a:rPr>
              <a:t>C“the</a:t>
            </a:r>
            <a:r>
              <a:rPr lang="en-US" altLang="zh-CN" sz="2400" dirty="0">
                <a:cs typeface="Times New Roman" panose="02020603050405020304" pitchFamily="18" charset="0"/>
              </a:rPr>
              <a:t> road is broken”</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道路中断</a:t>
            </a:r>
            <a:r>
              <a:rPr lang="zh-CN" altLang="zh-CN" sz="2400" dirty="0">
                <a:cs typeface="Times New Roman" panose="02020603050405020304" pitchFamily="18" charset="0"/>
              </a:rPr>
              <a:t>）和选项</a:t>
            </a:r>
            <a:r>
              <a:rPr lang="en-US" altLang="zh-CN" sz="2400" dirty="0" err="1">
                <a:cs typeface="Times New Roman" panose="02020603050405020304" pitchFamily="18" charset="0"/>
              </a:rPr>
              <a:t>D“it</a:t>
            </a:r>
            <a:r>
              <a:rPr lang="en-US" altLang="zh-CN" sz="2400" dirty="0">
                <a:cs typeface="Times New Roman" panose="02020603050405020304" pitchFamily="18" charset="0"/>
              </a:rPr>
              <a:t> is damaged”</a:t>
            </a:r>
            <a:r>
              <a:rPr lang="zh-CN" altLang="zh-CN" sz="2400" dirty="0">
                <a:cs typeface="Times New Roman" panose="02020603050405020304" pitchFamily="18" charset="0"/>
              </a:rPr>
              <a:t>（</a:t>
            </a:r>
            <a:r>
              <a:rPr lang="zh-CN" altLang="zh-CN" sz="2400" dirty="0">
                <a:ea typeface="楷体" panose="02010609060101010101" pitchFamily="49" charset="-122"/>
                <a:cs typeface="Times New Roman" panose="02020603050405020304" pitchFamily="18" charset="0"/>
              </a:rPr>
              <a:t>被破坏</a:t>
            </a:r>
            <a:r>
              <a:rPr lang="zh-CN" altLang="zh-CN" sz="2400" dirty="0">
                <a:cs typeface="Times New Roman" panose="02020603050405020304" pitchFamily="18" charset="0"/>
              </a:rPr>
              <a:t>）均不是城堡全天关闭的直接原因。故选</a:t>
            </a:r>
            <a:r>
              <a:rPr lang="en-US" altLang="zh-CN" sz="2400" dirty="0">
                <a:cs typeface="Times New Roman" panose="02020603050405020304" pitchFamily="18" charset="0"/>
              </a:rPr>
              <a:t>A</a:t>
            </a:r>
            <a:r>
              <a:rPr lang="zh-CN" altLang="zh-CN" sz="2400" dirty="0" smtClean="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4264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much should 2 adults with 3 children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between 5 and 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pay to visit at least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_GB231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_GB231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_GB231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_GB231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8622" y="863871"/>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365487" y="2893000"/>
            <a:ext cx="11481215" cy="3416320"/>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ea typeface="黑体" panose="02010609060101010101" pitchFamily="49" charset="-122"/>
                <a:cs typeface="Times New Roman" panose="02020603050405020304" pitchFamily="18" charset="0"/>
              </a:rPr>
              <a:t>解析</a:t>
            </a:r>
            <a:r>
              <a:rPr lang="en-US" altLang="zh-CN" sz="2400" dirty="0">
                <a:cs typeface="Times New Roman" panose="02020603050405020304" pitchFamily="18" charset="0"/>
              </a:rPr>
              <a:t>]</a:t>
            </a:r>
            <a:r>
              <a:rPr lang="zh-CN" altLang="zh-CN" sz="2400" dirty="0">
                <a:cs typeface="Times New Roman" panose="02020603050405020304" pitchFamily="18" charset="0"/>
              </a:rPr>
              <a:t>细节理解题。根据表格中的价格信息</a:t>
            </a:r>
            <a:r>
              <a:rPr lang="en-US" altLang="zh-CN" sz="2400" dirty="0">
                <a:cs typeface="Times New Roman" panose="02020603050405020304" pitchFamily="18" charset="0"/>
              </a:rPr>
              <a:t>,“Adult ticket</a:t>
            </a:r>
            <a:r>
              <a:rPr lang="zh-CN" altLang="zh-CN" sz="2400" dirty="0">
                <a:cs typeface="Times New Roman" panose="02020603050405020304" pitchFamily="18" charset="0"/>
              </a:rPr>
              <a:t>： </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7”“Child ticket</a:t>
            </a:r>
            <a:r>
              <a:rPr lang="zh-CN" altLang="zh-CN" sz="2400" dirty="0">
                <a:cs typeface="Times New Roman" panose="02020603050405020304" pitchFamily="18" charset="0"/>
              </a:rPr>
              <a:t>： </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3”</a:t>
            </a:r>
            <a:r>
              <a:rPr lang="zh-CN" altLang="zh-CN" sz="2400" dirty="0">
                <a:cs typeface="Times New Roman" panose="02020603050405020304" pitchFamily="18" charset="0"/>
              </a:rPr>
              <a:t>和</a:t>
            </a:r>
            <a:r>
              <a:rPr lang="en-US" altLang="zh-CN" sz="2400" dirty="0">
                <a:cs typeface="Times New Roman" panose="02020603050405020304" pitchFamily="18" charset="0"/>
              </a:rPr>
              <a:t>“Family ticket</a:t>
            </a:r>
            <a:r>
              <a:rPr lang="zh-CN" altLang="zh-CN" sz="2400" dirty="0">
                <a:cs typeface="Times New Roman" panose="02020603050405020304" pitchFamily="18" charset="0"/>
              </a:rPr>
              <a:t>：（</a:t>
            </a:r>
            <a:r>
              <a:rPr lang="en-US" altLang="zh-CN" sz="2400" dirty="0">
                <a:cs typeface="Times New Roman" panose="02020603050405020304" pitchFamily="18" charset="0"/>
              </a:rPr>
              <a:t>2 adults &amp; 2 children between 5 and 15 years old</a:t>
            </a:r>
            <a:r>
              <a:rPr lang="zh-CN" altLang="zh-CN" sz="2400" dirty="0">
                <a:cs typeface="Times New Roman" panose="02020603050405020304" pitchFamily="18" charset="0"/>
              </a:rPr>
              <a:t>） </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17”,</a:t>
            </a:r>
            <a:r>
              <a:rPr lang="zh-CN" altLang="zh-CN" sz="2400" dirty="0">
                <a:cs typeface="Times New Roman" panose="02020603050405020304" pitchFamily="18" charset="0"/>
              </a:rPr>
              <a:t>可知两个成人和两个</a:t>
            </a:r>
            <a:r>
              <a:rPr lang="en-US" altLang="zh-CN" sz="2400" dirty="0">
                <a:cs typeface="Times New Roman" panose="02020603050405020304" pitchFamily="18" charset="0"/>
              </a:rPr>
              <a:t>5</a:t>
            </a:r>
            <a:r>
              <a:rPr lang="zh-CN" altLang="zh-CN" sz="2400" dirty="0">
                <a:cs typeface="Times New Roman" panose="02020603050405020304" pitchFamily="18" charset="0"/>
              </a:rPr>
              <a:t>至</a:t>
            </a:r>
            <a:r>
              <a:rPr lang="en-US" altLang="zh-CN" sz="2400" dirty="0">
                <a:cs typeface="Times New Roman" panose="02020603050405020304" pitchFamily="18" charset="0"/>
              </a:rPr>
              <a:t>15</a:t>
            </a:r>
            <a:r>
              <a:rPr lang="zh-CN" altLang="zh-CN" sz="2400" dirty="0">
                <a:cs typeface="Times New Roman" panose="02020603050405020304" pitchFamily="18" charset="0"/>
              </a:rPr>
              <a:t>岁之间的儿童可以购买家庭票</a:t>
            </a:r>
            <a:r>
              <a:rPr lang="en-US" altLang="zh-CN" sz="2400" dirty="0">
                <a:cs typeface="Times New Roman" panose="02020603050405020304" pitchFamily="18" charset="0"/>
              </a:rPr>
              <a:t>,</a:t>
            </a:r>
            <a:r>
              <a:rPr lang="zh-CN" altLang="zh-CN" sz="2400" dirty="0">
                <a:cs typeface="Times New Roman" panose="02020603050405020304" pitchFamily="18" charset="0"/>
              </a:rPr>
              <a:t>价格为</a:t>
            </a:r>
            <a:r>
              <a:rPr lang="en-US" altLang="zh-CN" sz="2400" dirty="0">
                <a:cs typeface="Times New Roman" panose="02020603050405020304" pitchFamily="18" charset="0"/>
              </a:rPr>
              <a:t>17</a:t>
            </a:r>
            <a:r>
              <a:rPr lang="zh-CN" altLang="zh-CN" sz="2400" dirty="0">
                <a:cs typeface="Times New Roman" panose="02020603050405020304" pitchFamily="18" charset="0"/>
              </a:rPr>
              <a:t>英镑。但本题中有两个成人和三个儿童</a:t>
            </a:r>
            <a:r>
              <a:rPr lang="en-US" altLang="zh-CN" sz="2400" dirty="0">
                <a:cs typeface="Times New Roman" panose="02020603050405020304" pitchFamily="18" charset="0"/>
              </a:rPr>
              <a:t>,</a:t>
            </a:r>
            <a:r>
              <a:rPr lang="zh-CN" altLang="zh-CN" sz="2400" dirty="0">
                <a:cs typeface="Times New Roman" panose="02020603050405020304" pitchFamily="18" charset="0"/>
              </a:rPr>
              <a:t>因此至少需要购买一张家庭票（</a:t>
            </a:r>
            <a:r>
              <a:rPr lang="en-US" altLang="zh-CN" sz="2400" dirty="0">
                <a:cs typeface="Times New Roman" panose="02020603050405020304" pitchFamily="18" charset="0"/>
              </a:rPr>
              <a:t>17</a:t>
            </a:r>
            <a:r>
              <a:rPr lang="zh-CN" altLang="zh-CN" sz="2400" dirty="0">
                <a:ea typeface="楷体" panose="02010609060101010101" pitchFamily="49" charset="-122"/>
                <a:cs typeface="Times New Roman" panose="02020603050405020304" pitchFamily="18" charset="0"/>
              </a:rPr>
              <a:t>英镑</a:t>
            </a:r>
            <a:r>
              <a:rPr lang="zh-CN" altLang="zh-CN" sz="2400" dirty="0">
                <a:cs typeface="Times New Roman" panose="02020603050405020304" pitchFamily="18" charset="0"/>
              </a:rPr>
              <a:t>）和一张儿童票（</a:t>
            </a:r>
            <a:r>
              <a:rPr lang="en-US" altLang="zh-CN" sz="2400" dirty="0">
                <a:cs typeface="Times New Roman" panose="02020603050405020304" pitchFamily="18" charset="0"/>
              </a:rPr>
              <a:t>3</a:t>
            </a:r>
            <a:r>
              <a:rPr lang="zh-CN" altLang="zh-CN" sz="2400" dirty="0">
                <a:ea typeface="楷体" panose="02010609060101010101" pitchFamily="49" charset="-122"/>
                <a:cs typeface="Times New Roman" panose="02020603050405020304" pitchFamily="18" charset="0"/>
              </a:rPr>
              <a:t>英镑</a:t>
            </a:r>
            <a:r>
              <a:rPr lang="zh-CN" altLang="zh-CN" sz="2400" dirty="0">
                <a:cs typeface="Times New Roman" panose="02020603050405020304" pitchFamily="18" charset="0"/>
              </a:rPr>
              <a:t>）</a:t>
            </a:r>
            <a:r>
              <a:rPr lang="en-US" altLang="zh-CN" sz="2400" dirty="0">
                <a:cs typeface="Times New Roman" panose="02020603050405020304" pitchFamily="18" charset="0"/>
              </a:rPr>
              <a:t>,</a:t>
            </a:r>
            <a:r>
              <a:rPr lang="zh-CN" altLang="zh-CN" sz="2400" dirty="0">
                <a:cs typeface="Times New Roman" panose="02020603050405020304" pitchFamily="18" charset="0"/>
              </a:rPr>
              <a:t>总计</a:t>
            </a:r>
            <a:r>
              <a:rPr lang="en-US" altLang="zh-CN" sz="2400" dirty="0">
                <a:cs typeface="Times New Roman" panose="02020603050405020304" pitchFamily="18" charset="0"/>
              </a:rPr>
              <a:t>20</a:t>
            </a:r>
            <a:r>
              <a:rPr lang="zh-CN" altLang="zh-CN" sz="2400" dirty="0">
                <a:cs typeface="Times New Roman" panose="02020603050405020304" pitchFamily="18" charset="0"/>
              </a:rPr>
              <a:t>英镑。因此</a:t>
            </a:r>
            <a:r>
              <a:rPr lang="en-US" altLang="zh-CN" sz="2400" dirty="0">
                <a:cs typeface="Times New Roman" panose="02020603050405020304" pitchFamily="18" charset="0"/>
              </a:rPr>
              <a:t>,</a:t>
            </a:r>
            <a:r>
              <a:rPr lang="zh-CN" altLang="zh-CN" sz="2400" dirty="0">
                <a:cs typeface="Times New Roman" panose="02020603050405020304" pitchFamily="18" charset="0"/>
              </a:rPr>
              <a:t>选项</a:t>
            </a:r>
            <a:r>
              <a:rPr lang="en-US" altLang="zh-CN" sz="2400" dirty="0">
                <a:cs typeface="Times New Roman" panose="02020603050405020304" pitchFamily="18" charset="0"/>
              </a:rPr>
              <a:t>B“</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20.”</a:t>
            </a:r>
            <a:r>
              <a:rPr lang="zh-CN" altLang="zh-CN" sz="2400" dirty="0">
                <a:cs typeface="Times New Roman" panose="02020603050405020304" pitchFamily="18" charset="0"/>
              </a:rPr>
              <a:t>正确。选项</a:t>
            </a:r>
            <a:r>
              <a:rPr lang="en-US" altLang="zh-CN" sz="2400" dirty="0">
                <a:cs typeface="Times New Roman" panose="02020603050405020304" pitchFamily="18" charset="0"/>
              </a:rPr>
              <a:t>A“</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17.”</a:t>
            </a:r>
            <a:r>
              <a:rPr lang="zh-CN" altLang="zh-CN" sz="2400" dirty="0">
                <a:cs typeface="Times New Roman" panose="02020603050405020304" pitchFamily="18" charset="0"/>
              </a:rPr>
              <a:t>、选项</a:t>
            </a:r>
            <a:r>
              <a:rPr lang="en-US" altLang="zh-CN" sz="2400" dirty="0">
                <a:cs typeface="Times New Roman" panose="02020603050405020304" pitchFamily="18" charset="0"/>
              </a:rPr>
              <a:t>C“</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23.”</a:t>
            </a:r>
            <a:r>
              <a:rPr lang="zh-CN" altLang="zh-CN" sz="2400" dirty="0">
                <a:cs typeface="Times New Roman" panose="02020603050405020304" pitchFamily="18" charset="0"/>
              </a:rPr>
              <a:t>和选项</a:t>
            </a:r>
            <a:r>
              <a:rPr lang="en-US" altLang="zh-CN" sz="2400" dirty="0">
                <a:cs typeface="Times New Roman" panose="02020603050405020304" pitchFamily="18" charset="0"/>
              </a:rPr>
              <a:t>D“</a:t>
            </a:r>
            <a:r>
              <a:rPr lang="zh-CN" altLang="zh-CN" sz="2400" dirty="0">
                <a:ea typeface="楷体_GB2312"/>
                <a:cs typeface="Times New Roman" panose="02020603050405020304" pitchFamily="18" charset="0"/>
              </a:rPr>
              <a:t>￡</a:t>
            </a:r>
            <a:r>
              <a:rPr lang="en-US" altLang="zh-CN" sz="2400" dirty="0">
                <a:cs typeface="Times New Roman" panose="02020603050405020304" pitchFamily="18" charset="0"/>
              </a:rPr>
              <a:t>25.”</a:t>
            </a:r>
            <a:r>
              <a:rPr lang="zh-CN" altLang="zh-CN" sz="2400" dirty="0">
                <a:cs typeface="Times New Roman" panose="02020603050405020304" pitchFamily="18" charset="0"/>
              </a:rPr>
              <a:t>均不符合题意。故选</a:t>
            </a:r>
            <a:r>
              <a:rPr lang="en-US" altLang="zh-CN" sz="2400" dirty="0">
                <a:cs typeface="Times New Roman" panose="02020603050405020304" pitchFamily="18" charset="0"/>
              </a:rPr>
              <a:t>B</a:t>
            </a:r>
            <a:r>
              <a:rPr lang="zh-CN" altLang="zh-CN" sz="2400" dirty="0">
                <a:cs typeface="Times New Roman" panose="02020603050405020304" pitchFamily="18" charset="0"/>
              </a:rPr>
              <a:t>。</a:t>
            </a:r>
            <a:endParaRPr lang="zh-CN" altLang="zh-CN" sz="9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34432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654</Words>
  <Application>Microsoft Office PowerPoint</Application>
  <PresentationFormat>自定义</PresentationFormat>
  <Paragraphs>46</Paragraphs>
  <Slides>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vt:i4>
      </vt:variant>
    </vt:vector>
  </HeadingPairs>
  <TitlesOfParts>
    <vt:vector size="15" baseType="lpstr">
      <vt:lpstr>黑体</vt:lpstr>
      <vt:lpstr>楷体</vt:lpstr>
      <vt:lpstr>楷体_GB2312</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450</cp:revision>
  <dcterms:created xsi:type="dcterms:W3CDTF">2020-11-06T05:24:00Z</dcterms:created>
  <dcterms:modified xsi:type="dcterms:W3CDTF">2025-09-17T15:44:32Z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